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00200" y="330200"/>
            <a:ext cx="9779001" cy="65193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21"/>
          </p:nvPr>
        </p:nvSpPr>
        <p:spPr>
          <a:xfrm>
            <a:off x="6642100" y="762000"/>
            <a:ext cx="5494867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6718300" y="1054100"/>
            <a:ext cx="5334000" cy="800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464300" y="5067300"/>
            <a:ext cx="5943600" cy="3962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464300" y="762000"/>
            <a:ext cx="584835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23"/>
          </p:nvPr>
        </p:nvSpPr>
        <p:spPr>
          <a:xfrm>
            <a:off x="723900" y="723900"/>
            <a:ext cx="5638801" cy="845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/>
            </a:gs>
            <a:gs pos="0">
              <a:srgbClr val="FAFFE1"/>
            </a:gs>
            <a:gs pos="66252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edical Expense Prediction"/>
          <p:cNvSpPr txBox="1"/>
          <p:nvPr>
            <p:ph type="ctrTitle"/>
          </p:nvPr>
        </p:nvSpPr>
        <p:spPr>
          <a:xfrm>
            <a:off x="1117600" y="-190500"/>
            <a:ext cx="10769600" cy="1884694"/>
          </a:xfrm>
          <a:prstGeom prst="rect">
            <a:avLst/>
          </a:prstGeom>
        </p:spPr>
        <p:txBody>
          <a:bodyPr/>
          <a:lstStyle>
            <a:lvl1pPr defTabSz="461518">
              <a:defRPr b="1" sz="632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Medical Expense Prediction</a:t>
            </a:r>
          </a:p>
        </p:txBody>
      </p:sp>
      <p:pic>
        <p:nvPicPr>
          <p:cNvPr id="1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600" y="2010132"/>
            <a:ext cx="10769600" cy="7181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/>
            </a:gs>
            <a:gs pos="13123">
              <a:srgbClr val="E9F2DC"/>
            </a:gs>
            <a:gs pos="34396">
              <a:srgbClr val="FAFFE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Decision Tree Regression"/>
          <p:cNvSpPr txBox="1"/>
          <p:nvPr/>
        </p:nvSpPr>
        <p:spPr>
          <a:xfrm>
            <a:off x="8153" y="8979192"/>
            <a:ext cx="560435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Decision Tree Regression</a:t>
            </a:r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295" y="189892"/>
            <a:ext cx="9359497" cy="8824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/>
            </a:gs>
            <a:gs pos="13123">
              <a:srgbClr val="E9F2DC"/>
            </a:gs>
            <a:gs pos="34396">
              <a:srgbClr val="FAFFE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andom Forest Regression"/>
          <p:cNvSpPr txBox="1"/>
          <p:nvPr/>
        </p:nvSpPr>
        <p:spPr>
          <a:xfrm>
            <a:off x="62138" y="8966711"/>
            <a:ext cx="597065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Random Forest Regression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9336" y="103054"/>
            <a:ext cx="9063564" cy="8545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/>
            </a:gs>
            <a:gs pos="0">
              <a:srgbClr val="FAFFE1"/>
            </a:gs>
            <a:gs pos="66252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near Regression = 75.13%…"/>
          <p:cNvSpPr txBox="1"/>
          <p:nvPr>
            <p:ph type="subTitle" idx="1"/>
          </p:nvPr>
        </p:nvSpPr>
        <p:spPr>
          <a:xfrm>
            <a:off x="686185" y="1377900"/>
            <a:ext cx="10297920" cy="6630976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42900" indent="-342900" algn="l" defTabSz="457200">
              <a:spcBef>
                <a:spcPts val="600"/>
              </a:spcBef>
              <a:buClr>
                <a:srgbClr val="FFFFFF"/>
              </a:buClr>
              <a:buSzPct val="80000"/>
              <a:buChar char="❑"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342900" indent="-342900" algn="l" defTabSz="457200">
              <a:spcBef>
                <a:spcPts val="600"/>
              </a:spcBef>
              <a:buClr>
                <a:srgbClr val="FFFFFF"/>
              </a:buClr>
              <a:buSzPct val="80000"/>
              <a:buChar char="❑"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342900" indent="-342900" algn="l" defTabSz="457200">
              <a:spcBef>
                <a:spcPts val="600"/>
              </a:spcBef>
              <a:buClr>
                <a:srgbClr val="FFFFFF"/>
              </a:buClr>
              <a:buSzPct val="80000"/>
              <a:buChar char="❑"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342900" indent="-342900" algn="l" defTabSz="457200">
              <a:spcBef>
                <a:spcPts val="600"/>
              </a:spcBef>
              <a:buClr>
                <a:srgbClr val="FFFFFF"/>
              </a:buClr>
              <a:buSzPct val="80000"/>
              <a:buChar char="❑"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342900" indent="-342900" algn="l" defTabSz="457200">
              <a:spcBef>
                <a:spcPts val="600"/>
              </a:spcBef>
              <a:buClr>
                <a:srgbClr val="FFFFFF"/>
              </a:buClr>
              <a:buSzPct val="80000"/>
              <a:buChar char="❑"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Linear Regression = 75.13%</a:t>
            </a:r>
          </a:p>
          <a:p>
            <a:pPr algn="l" defTabSz="457200">
              <a:spcBef>
                <a:spcPts val="600"/>
              </a:spcBef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As the accuracy over here is around 75 %,so we changed the model to check the accuracy.</a:t>
            </a:r>
          </a:p>
          <a:p>
            <a:pPr marL="342900" indent="-342900" algn="l" defTabSz="457200">
              <a:spcBef>
                <a:spcPts val="600"/>
              </a:spcBef>
              <a:buClr>
                <a:srgbClr val="FFFFFF"/>
              </a:buClr>
              <a:buSzPct val="80000"/>
              <a:buChar char="❑"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Decision Tree Regressor = 65.75%</a:t>
            </a:r>
          </a:p>
          <a:p>
            <a:pPr algn="l" defTabSz="457200">
              <a:spcBef>
                <a:spcPts val="600"/>
              </a:spcBef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 Decision Tree Regressor accuracy is lower than Linear Regression. So we move to Random Forest Regressor.</a:t>
            </a:r>
          </a:p>
          <a:p>
            <a:pPr marL="342900" indent="-342900" algn="l" defTabSz="457200">
              <a:spcBef>
                <a:spcPts val="600"/>
              </a:spcBef>
              <a:buClr>
                <a:srgbClr val="FFFFFF"/>
              </a:buClr>
              <a:buSzPct val="80000"/>
              <a:buChar char="❑"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Random Forest Regressor = 84.20%</a:t>
            </a:r>
          </a:p>
          <a:p>
            <a:pPr algn="l" defTabSz="457200">
              <a:spcBef>
                <a:spcPts val="600"/>
              </a:spcBef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Random Forest Regressor is giving accuracy better than above all models, which is around 84%. </a:t>
            </a:r>
          </a:p>
          <a:p>
            <a:pPr algn="l" defTabSz="457200">
              <a:spcBef>
                <a:spcPts val="700"/>
              </a:spcBef>
              <a:defRPr cap="all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CONCLUSION:</a:t>
            </a:r>
          </a:p>
          <a:p>
            <a:pPr algn="l" defTabSz="457200">
              <a:spcBef>
                <a:spcPts val="600"/>
              </a:spcBef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 </a:t>
            </a:r>
            <a:r>
              <a:rPr sz="1800"/>
              <a:t>So Random Forest is giving the best accuracy which is 84.20%.</a:t>
            </a:r>
          </a:p>
        </p:txBody>
      </p:sp>
      <p:sp>
        <p:nvSpPr>
          <p:cNvPr id="155" name="Machine Learning models"/>
          <p:cNvSpPr txBox="1"/>
          <p:nvPr/>
        </p:nvSpPr>
        <p:spPr>
          <a:xfrm>
            <a:off x="659724" y="2069746"/>
            <a:ext cx="5869386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cap="all" sz="3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Machine Learning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/>
            </a:gs>
            <a:gs pos="0">
              <a:srgbClr val="FAFFE1"/>
            </a:gs>
            <a:gs pos="66252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s we know that our target variable is fare amount charged by the cabs. And fare charges are continuous variable.…"/>
          <p:cNvSpPr txBox="1"/>
          <p:nvPr>
            <p:ph type="subTitle" sz="half" idx="1"/>
          </p:nvPr>
        </p:nvSpPr>
        <p:spPr>
          <a:xfrm>
            <a:off x="1281112" y="3617945"/>
            <a:ext cx="8534401" cy="4528907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l" defTabSz="457200">
              <a:spcBef>
                <a:spcPts val="600"/>
              </a:spcBef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As we know that our target variable is fare amount charged by the cabs. And fare charges are continuous variable.</a:t>
            </a:r>
          </a:p>
          <a:p>
            <a:pPr algn="l" defTabSz="457200">
              <a:spcBef>
                <a:spcPts val="600"/>
              </a:spcBef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 we decided to do supervised machine learning. Wherein there are 3 algorithms which are:</a:t>
            </a:r>
          </a:p>
          <a:p>
            <a:pPr marL="285750" indent="-285750" algn="l" defTabSz="457200">
              <a:spcBef>
                <a:spcPts val="600"/>
              </a:spcBef>
              <a:buClr>
                <a:srgbClr val="FFFFFF"/>
              </a:buClr>
              <a:buSzPct val="80000"/>
              <a:buChar char="❑"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Linear Regression</a:t>
            </a:r>
          </a:p>
          <a:p>
            <a:pPr marL="285750" indent="-285750" algn="l" defTabSz="457200">
              <a:spcBef>
                <a:spcPts val="600"/>
              </a:spcBef>
              <a:buClr>
                <a:srgbClr val="FFFFFF"/>
              </a:buClr>
              <a:buSzPct val="80000"/>
              <a:buChar char="❑"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Decision tree Regressor</a:t>
            </a:r>
          </a:p>
          <a:p>
            <a:pPr marL="285750" indent="-285750" algn="l" defTabSz="457200">
              <a:spcBef>
                <a:spcPts val="600"/>
              </a:spcBef>
              <a:buClr>
                <a:srgbClr val="FFFFFF"/>
              </a:buClr>
              <a:buSzPct val="80000"/>
              <a:buChar char="❑"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Random Forest Regressor</a:t>
            </a:r>
          </a:p>
          <a:p>
            <a:pPr algn="l" defTabSz="457200">
              <a:spcBef>
                <a:spcPts val="600"/>
              </a:spcBef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So, we used these three, one by one and check the accuracy of the same.</a:t>
            </a:r>
          </a:p>
          <a:p>
            <a:pPr algn="l" defTabSz="457200">
              <a:spcBef>
                <a:spcPts val="600"/>
              </a:spcBef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According to the accuracy we decided which model should be used to predict the fare charges of the cab.</a:t>
            </a:r>
          </a:p>
        </p:txBody>
      </p:sp>
      <p:sp>
        <p:nvSpPr>
          <p:cNvPr id="158" name="Machine Learning models"/>
          <p:cNvSpPr txBox="1"/>
          <p:nvPr/>
        </p:nvSpPr>
        <p:spPr>
          <a:xfrm>
            <a:off x="1196391" y="2718738"/>
            <a:ext cx="586938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cap="all" sz="3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Machine Learning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/>
            </a:gs>
            <a:gs pos="0">
              <a:srgbClr val="FAFFE1"/>
            </a:gs>
            <a:gs pos="66252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hank You"/>
          <p:cNvSpPr txBox="1"/>
          <p:nvPr/>
        </p:nvSpPr>
        <p:spPr>
          <a:xfrm>
            <a:off x="4247950" y="4295013"/>
            <a:ext cx="4243248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200">
                <a:solidFill>
                  <a:schemeClr val="accent5">
                    <a:hueOff val="100859"/>
                    <a:satOff val="-13629"/>
                    <a:lumOff val="2387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/>
            </a:gs>
            <a:gs pos="0">
              <a:srgbClr val="FAFFE1"/>
            </a:gs>
            <a:gs pos="66252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Business Problem"/>
          <p:cNvSpPr txBox="1"/>
          <p:nvPr/>
        </p:nvSpPr>
        <p:spPr>
          <a:xfrm>
            <a:off x="3865750" y="1227666"/>
            <a:ext cx="527330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300">
                <a:solidFill>
                  <a:schemeClr val="accent5">
                    <a:hueOff val="100859"/>
                    <a:satOff val="-13629"/>
                    <a:lumOff val="2387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Business Problem</a:t>
            </a:r>
          </a:p>
        </p:txBody>
      </p:sp>
      <p:sp>
        <p:nvSpPr>
          <p:cNvPr id="123" name="Predicting Medical Cost using Regression on  medical cost dataset using the features to predict the Target variable i.e., cost/charges.…"/>
          <p:cNvSpPr txBox="1"/>
          <p:nvPr/>
        </p:nvSpPr>
        <p:spPr>
          <a:xfrm>
            <a:off x="1026025" y="3361266"/>
            <a:ext cx="10952751" cy="41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000000"/>
                </a:solidFill>
              </a:defRPr>
            </a:pPr>
            <a:r>
              <a:t>Predicting Medical Cost using Regression on  medical cost dataset using the features to predict the Target variable i.e., cost/charges.</a:t>
            </a:r>
          </a:p>
          <a:p>
            <a:pPr>
              <a:defRPr sz="2800">
                <a:solidFill>
                  <a:srgbClr val="000000"/>
                </a:solidFill>
              </a:defRPr>
            </a:pPr>
          </a:p>
          <a:p>
            <a:pPr algn="l">
              <a:defRPr b="1" sz="3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Features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t>age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t>sex 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t>bmi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t>children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t>smoker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t>region</a:t>
            </a:r>
          </a:p>
          <a:p>
            <a:pPr algn="l">
              <a:defRPr b="1" sz="3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Target 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t>charges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/>
            </a:gs>
            <a:gs pos="0">
              <a:srgbClr val="FAFFE1"/>
            </a:gs>
            <a:gs pos="66252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"/>
          <p:cNvSpPr txBox="1"/>
          <p:nvPr/>
        </p:nvSpPr>
        <p:spPr>
          <a:xfrm>
            <a:off x="6015977" y="4533899"/>
            <a:ext cx="972846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26" name="Features…"/>
          <p:cNvSpPr txBox="1"/>
          <p:nvPr/>
        </p:nvSpPr>
        <p:spPr>
          <a:xfrm>
            <a:off x="486803" y="2654299"/>
            <a:ext cx="12285194" cy="469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Features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t>age : age of primary beneficiary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t>sex : insurance contractor gender, female, male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t>bmi : Body mass index, providing an understanding of body, weights that are relatively high or low relative to height , objective index of body weight (kg / m ^ 2) using the ratio of height to weight, ideally 18.5 to 24.9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t>children : Number of children covered by health insurance / Number of dependents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t>smoker : Does smoking (yes/no)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t>region : the beneficiary's residential area in the US, northeast, southeast, southwest, northwest.</a:t>
            </a:r>
          </a:p>
          <a:p>
            <a:pPr algn="l">
              <a:defRPr sz="1800">
                <a:solidFill>
                  <a:srgbClr val="000000"/>
                </a:solidFill>
              </a:defRPr>
            </a:pPr>
          </a:p>
          <a:p>
            <a:pPr algn="l">
              <a:defRPr b="1" sz="3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Target 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t>charges : Individual medical costs billed by health insurance</a:t>
            </a:r>
          </a:p>
        </p:txBody>
      </p:sp>
      <p:sp>
        <p:nvSpPr>
          <p:cNvPr id="127" name="Attributes"/>
          <p:cNvSpPr txBox="1"/>
          <p:nvPr/>
        </p:nvSpPr>
        <p:spPr>
          <a:xfrm>
            <a:off x="5155862" y="1363133"/>
            <a:ext cx="26930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300">
                <a:solidFill>
                  <a:schemeClr val="accent5">
                    <a:hueOff val="100859"/>
                    <a:satOff val="-13629"/>
                    <a:lumOff val="2387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Attributes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/>
            </a:gs>
            <a:gs pos="0">
              <a:srgbClr val="FAFFE1"/>
            </a:gs>
            <a:gs pos="66252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sources"/>
          <p:cNvSpPr txBox="1"/>
          <p:nvPr/>
        </p:nvSpPr>
        <p:spPr>
          <a:xfrm>
            <a:off x="4727201" y="1566333"/>
            <a:ext cx="290693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300">
                <a:solidFill>
                  <a:schemeClr val="accent5">
                    <a:hueOff val="100859"/>
                    <a:satOff val="-13629"/>
                    <a:lumOff val="2387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Resources</a:t>
            </a:r>
          </a:p>
        </p:txBody>
      </p:sp>
      <p:sp>
        <p:nvSpPr>
          <p:cNvPr id="130" name="Kaggle: Platform from where the data was extracted for the analysis…"/>
          <p:cNvSpPr txBox="1"/>
          <p:nvPr/>
        </p:nvSpPr>
        <p:spPr>
          <a:xfrm>
            <a:off x="486803" y="2603497"/>
            <a:ext cx="11889744" cy="4800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3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Kaggle: </a:t>
            </a:r>
            <a:r>
              <a:rPr b="0" sz="2800">
                <a:latin typeface="+mn-lt"/>
                <a:ea typeface="+mn-ea"/>
                <a:cs typeface="+mn-cs"/>
                <a:sym typeface="Helvetica Light"/>
              </a:rPr>
              <a:t>Platform from where the data was extracted for the analysis</a:t>
            </a:r>
          </a:p>
          <a:p>
            <a:pPr algn="l">
              <a:defRPr sz="1800">
                <a:solidFill>
                  <a:srgbClr val="000000"/>
                </a:solidFill>
              </a:defRPr>
            </a:pPr>
          </a:p>
          <a:p>
            <a:pPr algn="l">
              <a:defRPr b="1" sz="3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Jupiter Notebook : </a:t>
            </a:r>
            <a:r>
              <a:rPr b="0" sz="2800">
                <a:latin typeface="+mn-lt"/>
                <a:ea typeface="+mn-ea"/>
                <a:cs typeface="+mn-cs"/>
                <a:sym typeface="Helvetica Light"/>
              </a:rPr>
              <a:t>used for Advance Python programming for Data analysis</a:t>
            </a:r>
            <a:endParaRPr b="0" sz="2800">
              <a:latin typeface="+mn-lt"/>
              <a:ea typeface="+mn-ea"/>
              <a:cs typeface="+mn-cs"/>
              <a:sym typeface="Helvetica Light"/>
            </a:endParaRPr>
          </a:p>
          <a:p>
            <a:pPr algn="l">
              <a:defRPr b="1" sz="3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sz="2800">
                <a:latin typeface="+mn-lt"/>
                <a:ea typeface="+mn-ea"/>
                <a:cs typeface="+mn-cs"/>
                <a:sym typeface="Helvetica Light"/>
              </a:rPr>
              <a:t>Libraries used</a:t>
            </a:r>
            <a:r>
              <a:rPr sz="2800"/>
              <a:t> :</a:t>
            </a:r>
          </a:p>
          <a:p>
            <a:pPr marL="228600" indent="-228600" algn="l">
              <a:buSzPct val="100000"/>
              <a:buChar char="•"/>
              <a:defRPr sz="2800">
                <a:solidFill>
                  <a:srgbClr val="000000"/>
                </a:solidFill>
              </a:defRPr>
            </a:pPr>
            <a:r>
              <a:t>NUMPY</a:t>
            </a:r>
          </a:p>
          <a:p>
            <a:pPr marL="228600" indent="-228600" algn="l">
              <a:buSzPct val="100000"/>
              <a:buChar char="•"/>
              <a:defRPr sz="2800">
                <a:solidFill>
                  <a:srgbClr val="000000"/>
                </a:solidFill>
              </a:defRPr>
            </a:pPr>
            <a:r>
              <a:t>PANDAS</a:t>
            </a:r>
          </a:p>
          <a:p>
            <a:pPr marL="228600" indent="-228600" algn="l">
              <a:buSzPct val="100000"/>
              <a:buChar char="•"/>
              <a:defRPr sz="2800">
                <a:solidFill>
                  <a:srgbClr val="000000"/>
                </a:solidFill>
              </a:defRPr>
            </a:pPr>
            <a:r>
              <a:t>SEABORN</a:t>
            </a:r>
          </a:p>
          <a:p>
            <a:pPr marL="228600" indent="-228600" algn="l">
              <a:buSzPct val="100000"/>
              <a:buChar char="•"/>
              <a:defRPr sz="2800">
                <a:solidFill>
                  <a:srgbClr val="000000"/>
                </a:solidFill>
              </a:defRPr>
            </a:pPr>
            <a:r>
              <a:t>MATPLOTLIB</a:t>
            </a:r>
          </a:p>
          <a:p>
            <a:pPr marL="228600" indent="-228600" algn="l">
              <a:buSzPct val="100000"/>
              <a:buChar char="•"/>
              <a:defRPr sz="2800">
                <a:solidFill>
                  <a:srgbClr val="000000"/>
                </a:solidFill>
              </a:defRPr>
            </a:pPr>
            <a:r>
              <a:t>SCIKIT</a:t>
            </a:r>
          </a:p>
          <a:p>
            <a:pPr marL="228600" indent="-228600" algn="l">
              <a:buSzPct val="100000"/>
              <a:buChar char="•"/>
              <a:defRPr sz="2800">
                <a:solidFill>
                  <a:srgbClr val="000000"/>
                </a:solidFill>
              </a:defRPr>
            </a:pPr>
            <a:r>
              <a:t>SKLEARN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/>
            </a:gs>
            <a:gs pos="31570">
              <a:srgbClr val="FAFFE1"/>
            </a:gs>
            <a:gs pos="93853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"/>
          <p:cNvSpPr txBox="1"/>
          <p:nvPr/>
        </p:nvSpPr>
        <p:spPr>
          <a:xfrm>
            <a:off x="6553200" y="3492499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3" name="Text"/>
          <p:cNvSpPr txBox="1"/>
          <p:nvPr/>
        </p:nvSpPr>
        <p:spPr>
          <a:xfrm>
            <a:off x="6438900" y="4616449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216" y="173875"/>
            <a:ext cx="9211113" cy="9609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/>
            </a:gs>
            <a:gs pos="0">
              <a:srgbClr val="FAFFE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695" y="-17047"/>
            <a:ext cx="12477410" cy="883557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ext"/>
          <p:cNvSpPr txBox="1"/>
          <p:nvPr/>
        </p:nvSpPr>
        <p:spPr>
          <a:xfrm>
            <a:off x="6015977" y="8657166"/>
            <a:ext cx="972846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/>
            </a:gs>
            <a:gs pos="46405">
              <a:srgbClr val="FAFFE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1300" y="31809"/>
            <a:ext cx="10742349" cy="9689982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Pair Plot"/>
          <p:cNvSpPr txBox="1"/>
          <p:nvPr/>
        </p:nvSpPr>
        <p:spPr>
          <a:xfrm>
            <a:off x="-36951" y="9004299"/>
            <a:ext cx="2072035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Pair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8117">
              <a:schemeClr val="accent1">
                <a:hueOff val="321133"/>
                <a:satOff val="-12043"/>
                <a:lumOff val="-7113"/>
              </a:schemeClr>
            </a:gs>
            <a:gs pos="23957">
              <a:srgbClr val="FAFFE1"/>
            </a:gs>
            <a:gs pos="87673">
              <a:schemeClr val="accent1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399" y="104911"/>
            <a:ext cx="12356002" cy="822337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onclusion: People in north have lower bmi compared to people living in the south"/>
          <p:cNvSpPr txBox="1"/>
          <p:nvPr/>
        </p:nvSpPr>
        <p:spPr>
          <a:xfrm>
            <a:off x="34544" y="8382000"/>
            <a:ext cx="12478513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Conclusion: People in north have lower bmi compared to people living in the south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/>
            </a:gs>
            <a:gs pos="13123">
              <a:srgbClr val="E9F2DC"/>
            </a:gs>
            <a:gs pos="34396">
              <a:srgbClr val="FAFFE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1842" y="397703"/>
            <a:ext cx="9501116" cy="8958194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Linear Regression"/>
          <p:cNvSpPr txBox="1"/>
          <p:nvPr/>
        </p:nvSpPr>
        <p:spPr>
          <a:xfrm>
            <a:off x="100702" y="8979192"/>
            <a:ext cx="402143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Linear 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